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</p:sldIdLst>
  <p:sldSz cx="18288000" cy="10287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Open Sans" panose="020B0604020202020204" charset="0"/>
      <p:regular r:id="rId42"/>
    </p:embeddedFont>
    <p:embeddedFont>
      <p:font typeface="Open Sans Extra Bold" panose="020B0604020202020204" charset="0"/>
      <p:regular r:id="rId43"/>
    </p:embeddedFont>
    <p:embeddedFont>
      <p:font typeface="Open Sans Light" panose="020B0604020202020204" charset="0"/>
      <p:regular r:id="rId44"/>
    </p:embeddedFont>
    <p:embeddedFont>
      <p:font typeface="Open Sans Light Bold" panose="020B0604020202020204" charset="0"/>
      <p:regular r:id="rId45"/>
    </p:embeddedFont>
    <p:embeddedFont>
      <p:font typeface="Roboto" panose="020B0604020202020204" charset="0"/>
      <p:regular r:id="rId46"/>
    </p:embeddedFont>
    <p:embeddedFont>
      <p:font typeface="Roboto Bold" panose="020B0604020202020204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696" y="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315" r="9809" b="836"/>
          <a:stretch>
            <a:fillRect/>
          </a:stretch>
        </p:blipFill>
        <p:spPr>
          <a:xfrm>
            <a:off x="11395202" y="0"/>
            <a:ext cx="6892798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412" y="8870247"/>
            <a:ext cx="18278588" cy="1416753"/>
          </a:xfrm>
          <a:prstGeom prst="rect">
            <a:avLst/>
          </a:prstGeom>
          <a:solidFill>
            <a:srgbClr val="1754F1"/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1574919"/>
            <a:ext cx="9630990" cy="5682590"/>
            <a:chOff x="0" y="0"/>
            <a:chExt cx="12841320" cy="7576786"/>
          </a:xfrm>
        </p:grpSpPr>
        <p:sp>
          <p:nvSpPr>
            <p:cNvPr id="5" name="TextBox 5"/>
            <p:cNvSpPr txBox="1"/>
            <p:nvPr/>
          </p:nvSpPr>
          <p:spPr>
            <a:xfrm>
              <a:off x="0" y="1213425"/>
              <a:ext cx="12841320" cy="4219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 spc="-208">
                  <a:solidFill>
                    <a:srgbClr val="14110F"/>
                  </a:solidFill>
                  <a:latin typeface="Roboto Bold"/>
                </a:rPr>
                <a:t>Bank Churn Prediction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8866808" cy="663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1754F1"/>
                  </a:solidFill>
                  <a:latin typeface="Roboto Bold"/>
                </a:rPr>
                <a:t>Dnalytics Assignment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113715"/>
              <a:ext cx="12418675" cy="1463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>
                  <a:solidFill>
                    <a:srgbClr val="14110F"/>
                  </a:solidFill>
                  <a:latin typeface="Roboto"/>
                </a:rPr>
                <a:t>A proposal of Machine Learning Calculation of Bank Churn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8455649"/>
            <a:ext cx="1338355" cy="802651"/>
            <a:chOff x="0" y="0"/>
            <a:chExt cx="1784474" cy="107020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4110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475834" cy="10287000"/>
          </a:xfrm>
          <a:prstGeom prst="rect">
            <a:avLst/>
          </a:prstGeom>
          <a:solidFill>
            <a:srgbClr val="1754F1"/>
          </a:solidFill>
        </p:spPr>
      </p:sp>
      <p:sp>
        <p:nvSpPr>
          <p:cNvPr id="3" name="TextBox 3"/>
          <p:cNvSpPr txBox="1"/>
          <p:nvPr/>
        </p:nvSpPr>
        <p:spPr>
          <a:xfrm>
            <a:off x="1512183" y="183132"/>
            <a:ext cx="15263633" cy="152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Exploratory Data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493323"/>
            <a:ext cx="6475834" cy="239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Quick Feature Engineering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Finding Insights from the Dataset</a:t>
            </a:r>
          </a:p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Checking Corellation 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EACFC140-FC53-43CA-BD0C-F9CCB6715D9C}"/>
              </a:ext>
            </a:extLst>
          </p:cNvPr>
          <p:cNvGrpSpPr/>
          <p:nvPr/>
        </p:nvGrpSpPr>
        <p:grpSpPr>
          <a:xfrm>
            <a:off x="15849600" y="8572500"/>
            <a:ext cx="1338355" cy="802651"/>
            <a:chOff x="0" y="0"/>
            <a:chExt cx="1784474" cy="1070201"/>
          </a:xfrm>
        </p:grpSpPr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88C7BCAE-3481-4D19-8DF8-386A0E0F0D0B}"/>
                </a:ext>
              </a:extLst>
            </p:cNvPr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9" name="Freeform 4">
                <a:extLst>
                  <a:ext uri="{FF2B5EF4-FFF2-40B4-BE49-F238E27FC236}">
                    <a16:creationId xmlns:a16="http://schemas.microsoft.com/office/drawing/2014/main" id="{0C45C3D3-14E1-454C-A93E-F1B9D62F195E}"/>
                  </a:ext>
                </a:extLst>
              </p:cNvPr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754F1"/>
              </a:solidFill>
            </p:spPr>
          </p:sp>
        </p:grpSp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910ACF65-C1FB-4228-BB4F-A7DDB115C8F8}"/>
                </a:ext>
              </a:extLst>
            </p:cNvPr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D091E843-4781-4EAC-81AE-DEBA9DC34353}"/>
                  </a:ext>
                </a:extLst>
              </p:cNvPr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393" r="2393"/>
          <a:stretch>
            <a:fillRect/>
          </a:stretch>
        </p:blipFill>
        <p:spPr>
          <a:xfrm>
            <a:off x="277978" y="4418981"/>
            <a:ext cx="17732044" cy="5261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9354" y="401356"/>
            <a:ext cx="11723703" cy="1188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This Bank has more Male Customer compared to Female</a:t>
            </a:r>
          </a:p>
          <a:p>
            <a:pPr marL="734060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Most of the Customer are originated from France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3016394"/>
            <a:ext cx="9144046" cy="1188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54.5% of the Customers are Male, with total count of 5457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22176" y="3016394"/>
            <a:ext cx="7787846" cy="1188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50 % of the Customers are From France, with total count of 5000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00136" y="4796439"/>
            <a:ext cx="3441870" cy="2380297"/>
            <a:chOff x="0" y="0"/>
            <a:chExt cx="1164287" cy="8051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4287" cy="805187"/>
            </a:xfrm>
            <a:custGeom>
              <a:avLst/>
              <a:gdLst/>
              <a:ahLst/>
              <a:cxnLst/>
              <a:rect l="l" t="t" r="r" b="b"/>
              <a:pathLst>
                <a:path w="1164287" h="805187">
                  <a:moveTo>
                    <a:pt x="1039827" y="805187"/>
                  </a:moveTo>
                  <a:lnTo>
                    <a:pt x="124460" y="805187"/>
                  </a:lnTo>
                  <a:cubicBezTo>
                    <a:pt x="55880" y="805187"/>
                    <a:pt x="0" y="749307"/>
                    <a:pt x="0" y="6807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9827" y="0"/>
                  </a:lnTo>
                  <a:cubicBezTo>
                    <a:pt x="1108407" y="0"/>
                    <a:pt x="1164287" y="55880"/>
                    <a:pt x="1164287" y="124460"/>
                  </a:cubicBezTo>
                  <a:lnTo>
                    <a:pt x="1164287" y="680727"/>
                  </a:lnTo>
                  <a:cubicBezTo>
                    <a:pt x="1164287" y="749307"/>
                    <a:pt x="1108407" y="805187"/>
                    <a:pt x="1039827" y="805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676"/>
          <a:stretch>
            <a:fillRect/>
          </a:stretch>
        </p:blipFill>
        <p:spPr>
          <a:xfrm>
            <a:off x="526817" y="122124"/>
            <a:ext cx="17644946" cy="1016487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739862" y="4485924"/>
            <a:ext cx="670705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79"/>
              </a:lnSpc>
              <a:spcBef>
                <a:spcPct val="0"/>
              </a:spcBef>
            </a:pPr>
            <a:r>
              <a:rPr lang="en-US" sz="3599" u="none" spc="-35">
                <a:solidFill>
                  <a:srgbClr val="FFFFFF"/>
                </a:solidFill>
                <a:latin typeface="Roboto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5368769"/>
            <a:ext cx="8854923" cy="2019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 Light"/>
              </a:rPr>
              <a:t>Most of our customers are having 1-2 product(s)</a:t>
            </a:r>
          </a:p>
          <a:p>
            <a:pPr marL="626109" lvl="1" indent="-313054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 Light"/>
              </a:rPr>
              <a:t>About 70% of our customers are having credit cards.</a:t>
            </a:r>
          </a:p>
          <a:p>
            <a:pPr marL="626109" lvl="1" indent="-313054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Open Sans Light"/>
              </a:rPr>
              <a:t> Half of our customers are noted acive member.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D9D8663D-1DF9-4C88-9F65-A96760C21AAF}"/>
              </a:ext>
            </a:extLst>
          </p:cNvPr>
          <p:cNvGrpSpPr/>
          <p:nvPr/>
        </p:nvGrpSpPr>
        <p:grpSpPr>
          <a:xfrm>
            <a:off x="16154400" y="8724900"/>
            <a:ext cx="1338355" cy="802651"/>
            <a:chOff x="0" y="0"/>
            <a:chExt cx="1784474" cy="1070201"/>
          </a:xfrm>
        </p:grpSpPr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39832634-C7A0-4DDD-93C7-A45C09757C66}"/>
                </a:ext>
              </a:extLst>
            </p:cNvPr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8A24F5DE-2D14-43F2-96A5-4B7F71885D9B}"/>
                  </a:ext>
                </a:extLst>
              </p:cNvPr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754F1"/>
              </a:solidFill>
            </p:spPr>
          </p:sp>
        </p:grpSp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E4EE07F3-C7D3-4632-8E25-FC39CC1C6A93}"/>
                </a:ext>
              </a:extLst>
            </p:cNvPr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2161AF54-2FC4-49B0-A3B9-89E1229C9F47}"/>
                  </a:ext>
                </a:extLst>
              </p:cNvPr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5310" y="3563644"/>
            <a:ext cx="16703990" cy="672335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59310" y="703280"/>
            <a:ext cx="13844588" cy="1188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Most of the Customers is on the Prime Working Age which is 25 - 54</a:t>
            </a:r>
          </a:p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85.9% with a total count of 8589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9839" y="2355931"/>
            <a:ext cx="17328323" cy="777608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61673" y="444536"/>
            <a:ext cx="13667073" cy="58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Customer who have more than 2 products are more likely to churn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1539" y="4633697"/>
            <a:ext cx="17084922" cy="49973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75548" y="962025"/>
            <a:ext cx="15025598" cy="58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Customers from Germany has the tendency to Churn compared to others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74836" y="423336"/>
            <a:ext cx="4738328" cy="152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Insights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512696"/>
            <a:ext cx="16230600" cy="360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Only 20.37% of our customers who got the tendency to quit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Most of our customers are in prime Working age (25-54 years old)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Our male customers are slightly higher than our female customers with about 55%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 Female has the tendency of Churn than Male</a:t>
            </a:r>
          </a:p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Most of our customers are having 1-2 product(s)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21FE42FE-0A86-4F65-9B6F-EC67D63F39D6}"/>
              </a:ext>
            </a:extLst>
          </p:cNvPr>
          <p:cNvGrpSpPr/>
          <p:nvPr/>
        </p:nvGrpSpPr>
        <p:grpSpPr>
          <a:xfrm>
            <a:off x="15621000" y="8648700"/>
            <a:ext cx="1338355" cy="802651"/>
            <a:chOff x="0" y="0"/>
            <a:chExt cx="1784474" cy="1070201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8B082841-CB01-4C7F-9CA0-8CF3AC4E1D39}"/>
                </a:ext>
              </a:extLst>
            </p:cNvPr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68369892-4DD2-4B2E-8F1D-683BB99675E2}"/>
                  </a:ext>
                </a:extLst>
              </p:cNvPr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754F1"/>
              </a:solidFill>
            </p:spPr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10743FD-A2E5-4E74-9D89-BC6F8B7A8C9A}"/>
                </a:ext>
              </a:extLst>
            </p:cNvPr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FFE9FB32-BCD4-4B5C-8A1A-C6F8D0A36BB2}"/>
                  </a:ext>
                </a:extLst>
              </p:cNvPr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3241" y="-2869"/>
            <a:ext cx="10421519" cy="152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Recommendation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852798"/>
            <a:ext cx="17051198" cy="8434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Customers who had more than 2 products are more likely to Churn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Do not offer Customers who have 2 products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Improve Customer Service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The Bank should give extra budget into marketing specifically for Female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Example: Giving Ticket for Holiday, Give Discount on Fashion, etc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Do Customer Survey regarding the Bank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Improve the Digital Section from the Bank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Such as Online Banking, Mobile Banking, Internet Banking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Pay attention more to Germany, because they tend mostly to Churn.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Perhaps can do more special campaigns only for Germany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 We should make more interesting and beneficial products targeting our 'Mature working age' class.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Programs made specifically for retirement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Light"/>
            </a:endParaRP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2432CF04-28A8-479B-A635-5E67987DC512}"/>
              </a:ext>
            </a:extLst>
          </p:cNvPr>
          <p:cNvGrpSpPr/>
          <p:nvPr/>
        </p:nvGrpSpPr>
        <p:grpSpPr>
          <a:xfrm>
            <a:off x="15899336" y="9105900"/>
            <a:ext cx="1338355" cy="802651"/>
            <a:chOff x="0" y="0"/>
            <a:chExt cx="1784474" cy="1070201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C8214DEA-DAE8-4C43-9D6B-80F3AB859BB3}"/>
                </a:ext>
              </a:extLst>
            </p:cNvPr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718AD1CF-0E0C-4739-97A6-9912A3EFDA34}"/>
                  </a:ext>
                </a:extLst>
              </p:cNvPr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754F1"/>
              </a:solidFill>
            </p:spPr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C451720-215B-47D3-A2FE-344FB7AFDE53}"/>
                </a:ext>
              </a:extLst>
            </p:cNvPr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F0071E0B-31FD-4AC0-B30F-61DC43F4D2C3}"/>
                  </a:ext>
                </a:extLst>
              </p:cNvPr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69651" y="1367287"/>
            <a:ext cx="12748698" cy="7426858"/>
            <a:chOff x="0" y="0"/>
            <a:chExt cx="4092804" cy="23842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92804" cy="2384297"/>
            </a:xfrm>
            <a:custGeom>
              <a:avLst/>
              <a:gdLst/>
              <a:ahLst/>
              <a:cxnLst/>
              <a:rect l="l" t="t" r="r" b="b"/>
              <a:pathLst>
                <a:path w="4092804" h="2384297">
                  <a:moveTo>
                    <a:pt x="3968344" y="2384296"/>
                  </a:moveTo>
                  <a:lnTo>
                    <a:pt x="124460" y="2384296"/>
                  </a:lnTo>
                  <a:cubicBezTo>
                    <a:pt x="55880" y="2384296"/>
                    <a:pt x="0" y="2328416"/>
                    <a:pt x="0" y="22598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68344" y="0"/>
                  </a:lnTo>
                  <a:cubicBezTo>
                    <a:pt x="4036925" y="0"/>
                    <a:pt x="4092804" y="55880"/>
                    <a:pt x="4092804" y="124460"/>
                  </a:cubicBezTo>
                  <a:lnTo>
                    <a:pt x="4092804" y="2259836"/>
                  </a:lnTo>
                  <a:cubicBezTo>
                    <a:pt x="4092804" y="2328417"/>
                    <a:pt x="4036925" y="2384297"/>
                    <a:pt x="3968344" y="238429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920945" y="8455649"/>
            <a:ext cx="1338355" cy="802651"/>
            <a:chOff x="0" y="0"/>
            <a:chExt cx="1784474" cy="107020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754F1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3865982" y="-161925"/>
            <a:ext cx="10556036" cy="152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Machine Learning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69651" y="1425440"/>
            <a:ext cx="10916729" cy="365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Data Preparation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Feature Engineering &amp; Selection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Encoding</a:t>
            </a:r>
          </a:p>
          <a:p>
            <a:pPr marL="1122680" lvl="1" indent="-561340">
              <a:lnSpc>
                <a:spcPts val="7280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Modeling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20945" y="8455649"/>
            <a:ext cx="1338355" cy="802651"/>
            <a:chOff x="0" y="0"/>
            <a:chExt cx="1784474" cy="107020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754F1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7" name="TextBox 7"/>
          <p:cNvSpPr txBox="1"/>
          <p:nvPr/>
        </p:nvSpPr>
        <p:spPr>
          <a:xfrm>
            <a:off x="3985943" y="500828"/>
            <a:ext cx="10316115" cy="152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Feature Selection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4350" y="2919529"/>
            <a:ext cx="17259300" cy="239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Dropped unwanted variables for Machine Learning, such as Surname, RownumberID, and CustomerID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Do One - Hot Encoding on Gender and Geography variables</a:t>
            </a:r>
          </a:p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Checking Correlation using Correlation Table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8870247"/>
            <a:ext cx="18278588" cy="1416753"/>
          </a:xfrm>
          <a:prstGeom prst="rect">
            <a:avLst/>
          </a:prstGeom>
          <a:solidFill>
            <a:srgbClr val="1754F1"/>
          </a:solid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1838737" y="1342858"/>
            <a:ext cx="9389970" cy="938997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15939" r="-33903" b="-20"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8408818" y="4663563"/>
            <a:ext cx="8181304" cy="0"/>
          </a:xfrm>
          <a:prstGeom prst="line">
            <a:avLst/>
          </a:prstGeom>
          <a:ln w="9525" cap="rnd">
            <a:solidFill>
              <a:srgbClr val="1754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8408818" y="5715640"/>
            <a:ext cx="8181304" cy="0"/>
          </a:xfrm>
          <a:prstGeom prst="line">
            <a:avLst/>
          </a:prstGeom>
          <a:ln w="9525" cap="rnd">
            <a:solidFill>
              <a:srgbClr val="1754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8408818" y="6767717"/>
            <a:ext cx="8181304" cy="0"/>
          </a:xfrm>
          <a:prstGeom prst="line">
            <a:avLst/>
          </a:prstGeom>
          <a:ln w="9525" cap="rnd">
            <a:solidFill>
              <a:srgbClr val="1754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8408818" y="1834778"/>
            <a:ext cx="8181304" cy="116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360"/>
              </a:lnSpc>
              <a:spcBef>
                <a:spcPct val="0"/>
              </a:spcBef>
            </a:pPr>
            <a:r>
              <a:rPr lang="en-US" sz="7200" u="none" spc="-72">
                <a:solidFill>
                  <a:srgbClr val="14110F"/>
                </a:solidFill>
                <a:latin typeface="Roboto"/>
              </a:rPr>
              <a:t>Table of 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54610" y="3828914"/>
            <a:ext cx="5605530" cy="52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800" dirty="0">
                <a:solidFill>
                  <a:srgbClr val="14110F"/>
                </a:solidFill>
                <a:latin typeface="Roboto"/>
              </a:rPr>
              <a:t>Problems &amp; Goals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54610" y="4890516"/>
            <a:ext cx="5605530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4110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Data Understanding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54610" y="5942593"/>
            <a:ext cx="5605530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4110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Exploratory Data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54610" y="6994671"/>
            <a:ext cx="5605530" cy="49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4110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Machine Learning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08818" y="3828914"/>
            <a:ext cx="1424931" cy="5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</a:pPr>
            <a:r>
              <a:rPr lang="en-US" sz="2800" spc="-84">
                <a:solidFill>
                  <a:srgbClr val="1754F1"/>
                </a:solidFill>
                <a:latin typeface="Roboto Bold"/>
              </a:rPr>
              <a:t>Part 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08818" y="4880991"/>
            <a:ext cx="1424931" cy="5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</a:pPr>
            <a:r>
              <a:rPr lang="en-US" sz="2800" spc="-84">
                <a:solidFill>
                  <a:srgbClr val="1754F1"/>
                </a:solidFill>
                <a:latin typeface="Roboto Bold"/>
              </a:rPr>
              <a:t>Part 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08818" y="5933069"/>
            <a:ext cx="1424931" cy="5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</a:pPr>
            <a:r>
              <a:rPr lang="en-US" sz="2800" spc="-84">
                <a:solidFill>
                  <a:srgbClr val="1754F1"/>
                </a:solidFill>
                <a:latin typeface="Roboto Bold"/>
              </a:rPr>
              <a:t>Part 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08818" y="6985146"/>
            <a:ext cx="1424931" cy="52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</a:pPr>
            <a:r>
              <a:rPr lang="en-US" sz="2800" spc="-84">
                <a:solidFill>
                  <a:srgbClr val="1754F1"/>
                </a:solidFill>
                <a:latin typeface="Roboto Bold"/>
              </a:rPr>
              <a:t>Part 4</a:t>
            </a:r>
          </a:p>
        </p:txBody>
      </p:sp>
      <p:grpSp>
        <p:nvGrpSpPr>
          <p:cNvPr id="17" name="Group 8">
            <a:extLst>
              <a:ext uri="{FF2B5EF4-FFF2-40B4-BE49-F238E27FC236}">
                <a16:creationId xmlns:a16="http://schemas.microsoft.com/office/drawing/2014/main" id="{87ED35C0-DA62-4455-B48E-607B1F8143F3}"/>
              </a:ext>
            </a:extLst>
          </p:cNvPr>
          <p:cNvGrpSpPr/>
          <p:nvPr/>
        </p:nvGrpSpPr>
        <p:grpSpPr>
          <a:xfrm>
            <a:off x="15920944" y="9100953"/>
            <a:ext cx="1338355" cy="802651"/>
            <a:chOff x="0" y="0"/>
            <a:chExt cx="1784474" cy="1070201"/>
          </a:xfrm>
        </p:grpSpPr>
        <p:grpSp>
          <p:nvGrpSpPr>
            <p:cNvPr id="18" name="Group 9">
              <a:extLst>
                <a:ext uri="{FF2B5EF4-FFF2-40B4-BE49-F238E27FC236}">
                  <a16:creationId xmlns:a16="http://schemas.microsoft.com/office/drawing/2014/main" id="{DFB63CE1-D5C3-4145-8F8D-7443C28CC896}"/>
                </a:ext>
              </a:extLst>
            </p:cNvPr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21" name="Freeform 10">
                <a:extLst>
                  <a:ext uri="{FF2B5EF4-FFF2-40B4-BE49-F238E27FC236}">
                    <a16:creationId xmlns:a16="http://schemas.microsoft.com/office/drawing/2014/main" id="{E933E8CD-96FE-44B4-A2D4-E53F76C183CE}"/>
                  </a:ext>
                </a:extLst>
              </p:cNvPr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4110F"/>
              </a:solidFill>
            </p:spPr>
          </p:sp>
        </p:grpSp>
        <p:grpSp>
          <p:nvGrpSpPr>
            <p:cNvPr id="19" name="Group 11">
              <a:extLst>
                <a:ext uri="{FF2B5EF4-FFF2-40B4-BE49-F238E27FC236}">
                  <a16:creationId xmlns:a16="http://schemas.microsoft.com/office/drawing/2014/main" id="{320272CF-E6DE-4119-91EF-12093085E2B9}"/>
                </a:ext>
              </a:extLst>
            </p:cNvPr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2581E9C6-9DEE-421D-82A5-5499A1A5EC5E}"/>
                  </a:ext>
                </a:extLst>
              </p:cNvPr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828"/>
          <a:stretch>
            <a:fillRect/>
          </a:stretch>
        </p:blipFill>
        <p:spPr>
          <a:xfrm>
            <a:off x="-13125" y="455460"/>
            <a:ext cx="18301125" cy="93760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69492" y="183132"/>
            <a:ext cx="14549015" cy="152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Encoding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396458"/>
            <a:ext cx="17259300" cy="2395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Machine learning algorithms require numerical input and output variables.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One Hot Encoding is made to convert Gender and Geography Variable from objects into numerical numbers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Light"/>
            </a:endParaRP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1F9D6144-006D-4A3D-A360-EA2C3B934131}"/>
              </a:ext>
            </a:extLst>
          </p:cNvPr>
          <p:cNvGrpSpPr/>
          <p:nvPr/>
        </p:nvGrpSpPr>
        <p:grpSpPr>
          <a:xfrm>
            <a:off x="15749329" y="8267700"/>
            <a:ext cx="1338355" cy="802651"/>
            <a:chOff x="0" y="0"/>
            <a:chExt cx="1784474" cy="1070201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2334CACA-BCA3-4D0A-B6CC-293D557C36BE}"/>
                </a:ext>
              </a:extLst>
            </p:cNvPr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C9A91F49-54FD-480C-AC39-82D3D0157AE8}"/>
                  </a:ext>
                </a:extLst>
              </p:cNvPr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754F1"/>
              </a:solidFill>
            </p:spPr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8391BA-AB7B-481B-A00E-62504BBC5847}"/>
                </a:ext>
              </a:extLst>
            </p:cNvPr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0A70C9E-A8EE-4F1F-A0E9-BF5F03E85431}"/>
                  </a:ext>
                </a:extLst>
              </p:cNvPr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83132"/>
            <a:ext cx="16327378" cy="152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Machine Learning Modeling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338339"/>
            <a:ext cx="5380726" cy="3603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Splitting Data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Training Model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Choosing Base Model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Hyperparameter Tuning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Confusion Matrix</a:t>
            </a:r>
          </a:p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Conclusion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B7D81DDA-123F-4326-ABFC-2FAAF2CCA953}"/>
              </a:ext>
            </a:extLst>
          </p:cNvPr>
          <p:cNvGrpSpPr/>
          <p:nvPr/>
        </p:nvGrpSpPr>
        <p:grpSpPr>
          <a:xfrm>
            <a:off x="16017723" y="8420100"/>
            <a:ext cx="1338355" cy="802651"/>
            <a:chOff x="0" y="0"/>
            <a:chExt cx="1784474" cy="1070201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FC40810D-831D-4F69-8FA2-84C22832EF2D}"/>
                </a:ext>
              </a:extLst>
            </p:cNvPr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ABC3C9E7-9F74-41D8-8662-3729BF93CDEF}"/>
                  </a:ext>
                </a:extLst>
              </p:cNvPr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754F1"/>
              </a:solidFill>
            </p:spPr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E1D31B6-7F1C-49D1-8AFD-F38AD9293B5F}"/>
                </a:ext>
              </a:extLst>
            </p:cNvPr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15272123-FFA0-4517-AE3C-4BE43D5CD46E}"/>
                  </a:ext>
                </a:extLst>
              </p:cNvPr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0311" y="183132"/>
            <a:ext cx="16327378" cy="152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Machine Learning Modeling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95517" y="2521426"/>
            <a:ext cx="7616233" cy="293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pen Sans"/>
              </a:rPr>
              <a:t>Logistic Regression</a:t>
            </a:r>
          </a:p>
          <a:p>
            <a:pPr marL="906780" lvl="1" indent="-453390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pen Sans"/>
              </a:rPr>
              <a:t>K-Nearest Neighbours</a:t>
            </a:r>
          </a:p>
          <a:p>
            <a:pPr marL="906780" lvl="1" indent="-453390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pen Sans"/>
              </a:rPr>
              <a:t>Random Forest</a:t>
            </a:r>
          </a:p>
          <a:p>
            <a:pPr marL="906780" lvl="1" indent="-453390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Open Sans"/>
              </a:rPr>
              <a:t>XGBoost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5A85F226-85BC-4249-933A-E7959ABDB3C7}"/>
              </a:ext>
            </a:extLst>
          </p:cNvPr>
          <p:cNvGrpSpPr/>
          <p:nvPr/>
        </p:nvGrpSpPr>
        <p:grpSpPr>
          <a:xfrm>
            <a:off x="15969334" y="8496300"/>
            <a:ext cx="1338355" cy="802651"/>
            <a:chOff x="0" y="0"/>
            <a:chExt cx="1784474" cy="1070201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53856043-464D-479C-867F-57273FBF9292}"/>
                </a:ext>
              </a:extLst>
            </p:cNvPr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9D8AF5AD-D480-4908-943B-7C00792A9D1D}"/>
                  </a:ext>
                </a:extLst>
              </p:cNvPr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754F1"/>
              </a:solidFill>
            </p:spPr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162390F-2322-4C10-87A0-71AA30208E10}"/>
                </a:ext>
              </a:extLst>
            </p:cNvPr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5AB99C5-B7BA-4CBA-A5D9-256D441241F8}"/>
                  </a:ext>
                </a:extLst>
              </p:cNvPr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72904" y="5997133"/>
            <a:ext cx="9958180" cy="37827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5597" y="5997133"/>
            <a:ext cx="6600497" cy="37827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54946" y="146050"/>
            <a:ext cx="11378107" cy="152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Logistic Regression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83850" y="1853226"/>
            <a:ext cx="11378107" cy="88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Base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7971" y="4598405"/>
            <a:ext cx="4375749" cy="69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Light Bold"/>
              </a:rPr>
              <a:t>Confusion Matrix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30373" y="4598405"/>
            <a:ext cx="5243243" cy="69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Light Bold"/>
              </a:rPr>
              <a:t>Classification Report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97348" y="5924718"/>
            <a:ext cx="10440223" cy="396253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8320" y="5924718"/>
            <a:ext cx="6487343" cy="396253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81400" y="27864"/>
            <a:ext cx="11378107" cy="152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Logistic Regression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54947" y="1698242"/>
            <a:ext cx="11378107" cy="88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Hyperparameter Tuning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7971" y="4598405"/>
            <a:ext cx="4375749" cy="69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Light Bold"/>
              </a:rPr>
              <a:t>Confusion Matrix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30373" y="4598405"/>
            <a:ext cx="5243243" cy="69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Light Bold"/>
              </a:rPr>
              <a:t>Classification Report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42943" y="5851216"/>
            <a:ext cx="10389161" cy="38521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4813" y="5851216"/>
            <a:ext cx="6408268" cy="385216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332963" y="419100"/>
            <a:ext cx="13622074" cy="152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K-Nearest </a:t>
            </a: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Neighbours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77971" y="4598405"/>
            <a:ext cx="4375749" cy="69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Light Bold"/>
              </a:rPr>
              <a:t>Confusion Matrix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15902" y="4598405"/>
            <a:ext cx="5243243" cy="69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Light Bold"/>
              </a:rPr>
              <a:t>Classification Report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81353" y="5865815"/>
            <a:ext cx="9912921" cy="39651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3057" y="5865815"/>
            <a:ext cx="5806140" cy="396516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14786" y="169030"/>
            <a:ext cx="10458428" cy="1529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Random Forest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54947" y="1698242"/>
            <a:ext cx="11378107" cy="88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Base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7971" y="4598405"/>
            <a:ext cx="4375749" cy="69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Light Bold"/>
              </a:rPr>
              <a:t>Confusion Matrix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16192" y="4598405"/>
            <a:ext cx="5243243" cy="69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Light Bold"/>
              </a:rPr>
              <a:t>Classification Report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1633" y="5612284"/>
            <a:ext cx="6041499" cy="37985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34495" y="5612284"/>
            <a:ext cx="10182409" cy="372811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295786" y="181997"/>
            <a:ext cx="9696428" cy="1529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Random Forest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54947" y="1698242"/>
            <a:ext cx="11378107" cy="88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Hyperparameter Tuning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7971" y="4598405"/>
            <a:ext cx="4375749" cy="69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Light Bold"/>
              </a:rPr>
              <a:t>Confusion Matrix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04078" y="4598405"/>
            <a:ext cx="5243243" cy="69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Light Bold"/>
              </a:rPr>
              <a:t>Classification Report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89958" y="5917155"/>
            <a:ext cx="9979783" cy="38383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6640" y="5917155"/>
            <a:ext cx="6658411" cy="383837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75618" y="155951"/>
            <a:ext cx="5336763" cy="1529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XGBoost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54947" y="1698242"/>
            <a:ext cx="11378107" cy="88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Base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7971" y="4598405"/>
            <a:ext cx="4375749" cy="69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Light Bold"/>
              </a:rPr>
              <a:t>Confusion Matrix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58228" y="4598405"/>
            <a:ext cx="5243243" cy="69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Light Bold"/>
              </a:rPr>
              <a:t>Classification Report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65" b="786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8870247"/>
            <a:ext cx="18278588" cy="1416753"/>
          </a:xfrm>
          <a:prstGeom prst="rect">
            <a:avLst/>
          </a:prstGeom>
          <a:solidFill>
            <a:srgbClr val="14110F"/>
          </a:solidFill>
        </p:spPr>
      </p:sp>
      <p:sp>
        <p:nvSpPr>
          <p:cNvPr id="3" name="TextBox 3"/>
          <p:cNvSpPr txBox="1"/>
          <p:nvPr/>
        </p:nvSpPr>
        <p:spPr>
          <a:xfrm>
            <a:off x="0" y="183132"/>
            <a:ext cx="18288000" cy="3125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What is the Purpose of this Proposal?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4120653"/>
            <a:ext cx="17678067" cy="1791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Open Sans Light"/>
              </a:rPr>
              <a:t>To Find out what affect Customer to Churn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What is the target used for this Machine Learning? What Metrics Should we Focus on?</a:t>
            </a:r>
          </a:p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Which type of Customer are more likely to Churn?</a:t>
            </a: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14039F5C-A78B-482E-B946-62ECEB2E1245}"/>
              </a:ext>
            </a:extLst>
          </p:cNvPr>
          <p:cNvGrpSpPr/>
          <p:nvPr/>
        </p:nvGrpSpPr>
        <p:grpSpPr>
          <a:xfrm>
            <a:off x="16002000" y="7886700"/>
            <a:ext cx="1338355" cy="802651"/>
            <a:chOff x="0" y="0"/>
            <a:chExt cx="1784474" cy="1070201"/>
          </a:xfrm>
        </p:grpSpPr>
        <p:grpSp>
          <p:nvGrpSpPr>
            <p:cNvPr id="6" name="Group 9">
              <a:extLst>
                <a:ext uri="{FF2B5EF4-FFF2-40B4-BE49-F238E27FC236}">
                  <a16:creationId xmlns:a16="http://schemas.microsoft.com/office/drawing/2014/main" id="{43A1CC40-7F9A-4C09-A1C0-7F9944CEB1BE}"/>
                </a:ext>
              </a:extLst>
            </p:cNvPr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9" name="Freeform 10">
                <a:extLst>
                  <a:ext uri="{FF2B5EF4-FFF2-40B4-BE49-F238E27FC236}">
                    <a16:creationId xmlns:a16="http://schemas.microsoft.com/office/drawing/2014/main" id="{C3873E62-546B-4AD4-A2A9-B6ACEFA5C38B}"/>
                  </a:ext>
                </a:extLst>
              </p:cNvPr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4110F"/>
              </a:solidFill>
            </p:spPr>
          </p:sp>
        </p:grpSp>
        <p:grpSp>
          <p:nvGrpSpPr>
            <p:cNvPr id="7" name="Group 11">
              <a:extLst>
                <a:ext uri="{FF2B5EF4-FFF2-40B4-BE49-F238E27FC236}">
                  <a16:creationId xmlns:a16="http://schemas.microsoft.com/office/drawing/2014/main" id="{FAEA0F0D-DF78-4014-BECD-9F0C1C15A79C}"/>
                </a:ext>
              </a:extLst>
            </p:cNvPr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8" name="Freeform 12">
                <a:extLst>
                  <a:ext uri="{FF2B5EF4-FFF2-40B4-BE49-F238E27FC236}">
                    <a16:creationId xmlns:a16="http://schemas.microsoft.com/office/drawing/2014/main" id="{B1CD2EA2-719F-4F12-B8AA-AB425D9252A2}"/>
                  </a:ext>
                </a:extLst>
              </p:cNvPr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42283" y="5776237"/>
            <a:ext cx="9966833" cy="36552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6275" y="5776237"/>
            <a:ext cx="5299142" cy="369047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942218" y="188974"/>
            <a:ext cx="6403563" cy="1509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Open Sans Extra Bold"/>
              </a:rPr>
              <a:t>XGBoost</a:t>
            </a:r>
            <a:endParaRPr lang="en-US" sz="9000" dirty="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54947" y="1698242"/>
            <a:ext cx="11378107" cy="88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>
                <a:solidFill>
                  <a:srgbClr val="000000"/>
                </a:solidFill>
                <a:latin typeface="Open Sans"/>
              </a:rPr>
              <a:t>Hyperparameter Tuning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7971" y="4598405"/>
            <a:ext cx="4375749" cy="69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Light Bold"/>
              </a:rPr>
              <a:t>Confusion Matrix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04078" y="4598405"/>
            <a:ext cx="5243243" cy="69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Open Sans Light Bold"/>
              </a:rPr>
              <a:t>Classification Report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02448" y="3165137"/>
            <a:ext cx="14156852" cy="1821293"/>
            <a:chOff x="0" y="0"/>
            <a:chExt cx="5133267" cy="66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33267" cy="660400"/>
            </a:xfrm>
            <a:custGeom>
              <a:avLst/>
              <a:gdLst/>
              <a:ahLst/>
              <a:cxnLst/>
              <a:rect l="l" t="t" r="r" b="b"/>
              <a:pathLst>
                <a:path w="5133267" h="660400">
                  <a:moveTo>
                    <a:pt x="50088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08807" y="0"/>
                  </a:lnTo>
                  <a:cubicBezTo>
                    <a:pt x="5077387" y="0"/>
                    <a:pt x="5133267" y="55880"/>
                    <a:pt x="5133267" y="124460"/>
                  </a:cubicBezTo>
                  <a:lnTo>
                    <a:pt x="5133267" y="535940"/>
                  </a:lnTo>
                  <a:cubicBezTo>
                    <a:pt x="5133267" y="604520"/>
                    <a:pt x="5077387" y="660400"/>
                    <a:pt x="5008807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102448" y="5301072"/>
            <a:ext cx="14156852" cy="1821293"/>
            <a:chOff x="0" y="0"/>
            <a:chExt cx="5133267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33267" cy="660400"/>
            </a:xfrm>
            <a:custGeom>
              <a:avLst/>
              <a:gdLst/>
              <a:ahLst/>
              <a:cxnLst/>
              <a:rect l="l" t="t" r="r" b="b"/>
              <a:pathLst>
                <a:path w="5133267" h="660400">
                  <a:moveTo>
                    <a:pt x="50088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08807" y="0"/>
                  </a:lnTo>
                  <a:cubicBezTo>
                    <a:pt x="5077387" y="0"/>
                    <a:pt x="5133267" y="55880"/>
                    <a:pt x="5133267" y="124460"/>
                  </a:cubicBezTo>
                  <a:lnTo>
                    <a:pt x="5133267" y="535940"/>
                  </a:lnTo>
                  <a:cubicBezTo>
                    <a:pt x="5133267" y="604520"/>
                    <a:pt x="5077387" y="660400"/>
                    <a:pt x="5008807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102448" y="7437007"/>
            <a:ext cx="14156852" cy="1821293"/>
            <a:chOff x="0" y="0"/>
            <a:chExt cx="5133267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33267" cy="660400"/>
            </a:xfrm>
            <a:custGeom>
              <a:avLst/>
              <a:gdLst/>
              <a:ahLst/>
              <a:cxnLst/>
              <a:rect l="l" t="t" r="r" b="b"/>
              <a:pathLst>
                <a:path w="5133267" h="660400">
                  <a:moveTo>
                    <a:pt x="500880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008807" y="0"/>
                  </a:lnTo>
                  <a:cubicBezTo>
                    <a:pt x="5077387" y="0"/>
                    <a:pt x="5133267" y="55880"/>
                    <a:pt x="5133267" y="124460"/>
                  </a:cubicBezTo>
                  <a:lnTo>
                    <a:pt x="5133267" y="535940"/>
                  </a:lnTo>
                  <a:cubicBezTo>
                    <a:pt x="5133267" y="604520"/>
                    <a:pt x="5077387" y="660400"/>
                    <a:pt x="5008807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864173"/>
            <a:ext cx="5828196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 spc="-60">
                <a:solidFill>
                  <a:srgbClr val="14110F"/>
                </a:solidFill>
                <a:latin typeface="Roboto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278941"/>
            <a:ext cx="17259300" cy="457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200">
                <a:solidFill>
                  <a:srgbClr val="14110F"/>
                </a:solidFill>
                <a:latin typeface="Open Sans"/>
              </a:rPr>
              <a:t>To sum up, the Best Model for this Dataset is Base Random Forest.</a:t>
            </a:r>
          </a:p>
          <a:p>
            <a:pPr marL="2245359" lvl="2" indent="-748453">
              <a:lnSpc>
                <a:spcPts val="7279"/>
              </a:lnSpc>
              <a:buFont typeface="Arial"/>
              <a:buChar char="⚬"/>
            </a:pPr>
            <a:r>
              <a:rPr lang="en-US" sz="5199">
                <a:solidFill>
                  <a:srgbClr val="14110F"/>
                </a:solidFill>
                <a:latin typeface="Open Sans"/>
              </a:rPr>
              <a:t>Recall Score 0.97</a:t>
            </a:r>
          </a:p>
          <a:p>
            <a:pPr marL="2245359" lvl="2" indent="-748453">
              <a:lnSpc>
                <a:spcPts val="7279"/>
              </a:lnSpc>
              <a:buFont typeface="Arial"/>
              <a:buChar char="⚬"/>
            </a:pPr>
            <a:r>
              <a:rPr lang="en-US" sz="5199">
                <a:solidFill>
                  <a:srgbClr val="14110F"/>
                </a:solidFill>
                <a:latin typeface="Open Sans"/>
              </a:rPr>
              <a:t>False Positive 264</a:t>
            </a:r>
          </a:p>
          <a:p>
            <a:pPr marL="2245360" lvl="2" indent="-748453">
              <a:lnSpc>
                <a:spcPts val="7280"/>
              </a:lnSpc>
              <a:buFont typeface="Arial"/>
              <a:buChar char="⚬"/>
            </a:pPr>
            <a:r>
              <a:rPr lang="en-US" sz="5199">
                <a:solidFill>
                  <a:srgbClr val="14110F"/>
                </a:solidFill>
                <a:latin typeface="Open Sans"/>
              </a:rPr>
              <a:t>False Negative 65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4569" y="7370332"/>
            <a:ext cx="13976275" cy="1188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False Positive is Customers who predicted will Churn but they do not</a:t>
            </a:r>
          </a:p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False Negative is Customers who predicted not to Churn but they do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909CF3B0-7F1D-4B72-96D0-B319D191A8A8}"/>
              </a:ext>
            </a:extLst>
          </p:cNvPr>
          <p:cNvGrpSpPr/>
          <p:nvPr/>
        </p:nvGrpSpPr>
        <p:grpSpPr>
          <a:xfrm>
            <a:off x="15920945" y="8923649"/>
            <a:ext cx="1338355" cy="802651"/>
            <a:chOff x="0" y="0"/>
            <a:chExt cx="1784474" cy="1070201"/>
          </a:xfrm>
        </p:grpSpPr>
        <p:grpSp>
          <p:nvGrpSpPr>
            <p:cNvPr id="12" name="Group 3">
              <a:extLst>
                <a:ext uri="{FF2B5EF4-FFF2-40B4-BE49-F238E27FC236}">
                  <a16:creationId xmlns:a16="http://schemas.microsoft.com/office/drawing/2014/main" id="{6FC1B5DD-B7E4-4A9C-99D2-82B7935956F0}"/>
                </a:ext>
              </a:extLst>
            </p:cNvPr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15" name="Freeform 4">
                <a:extLst>
                  <a:ext uri="{FF2B5EF4-FFF2-40B4-BE49-F238E27FC236}">
                    <a16:creationId xmlns:a16="http://schemas.microsoft.com/office/drawing/2014/main" id="{4086A61F-95D5-425D-BF1A-1B5FAAF25C1A}"/>
                  </a:ext>
                </a:extLst>
              </p:cNvPr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754F1"/>
              </a:solidFill>
            </p:spPr>
          </p:sp>
        </p:grpSp>
        <p:grpSp>
          <p:nvGrpSpPr>
            <p:cNvPr id="13" name="Group 5">
              <a:extLst>
                <a:ext uri="{FF2B5EF4-FFF2-40B4-BE49-F238E27FC236}">
                  <a16:creationId xmlns:a16="http://schemas.microsoft.com/office/drawing/2014/main" id="{8302934A-A83D-46AE-9AA2-2ABF063BBE2B}"/>
                </a:ext>
              </a:extLst>
            </p:cNvPr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76C25463-A8AB-46E6-B64B-6763F03E65C2}"/>
                  </a:ext>
                </a:extLst>
              </p:cNvPr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996501" y="-3163206"/>
            <a:ext cx="8348077" cy="17709784"/>
            <a:chOff x="0" y="0"/>
            <a:chExt cx="1181365" cy="25061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1365" cy="2506173"/>
            </a:xfrm>
            <a:custGeom>
              <a:avLst/>
              <a:gdLst/>
              <a:ahLst/>
              <a:cxnLst/>
              <a:rect l="l" t="t" r="r" b="b"/>
              <a:pathLst>
                <a:path w="1181365" h="2506173">
                  <a:moveTo>
                    <a:pt x="1056905" y="2506173"/>
                  </a:moveTo>
                  <a:lnTo>
                    <a:pt x="124460" y="2506173"/>
                  </a:lnTo>
                  <a:cubicBezTo>
                    <a:pt x="55880" y="2506173"/>
                    <a:pt x="0" y="2450293"/>
                    <a:pt x="0" y="238171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56905" y="0"/>
                  </a:lnTo>
                  <a:cubicBezTo>
                    <a:pt x="1125485" y="0"/>
                    <a:pt x="1181365" y="55880"/>
                    <a:pt x="1181365" y="124460"/>
                  </a:cubicBezTo>
                  <a:lnTo>
                    <a:pt x="1181365" y="2381713"/>
                  </a:lnTo>
                  <a:cubicBezTo>
                    <a:pt x="1181365" y="2450293"/>
                    <a:pt x="1125485" y="2506173"/>
                    <a:pt x="1056905" y="25061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4509406" y="272538"/>
            <a:ext cx="9322265" cy="1047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20"/>
              </a:lnSpc>
              <a:spcBef>
                <a:spcPct val="0"/>
              </a:spcBef>
            </a:pPr>
            <a:r>
              <a:rPr lang="en-US" sz="6400" spc="-64">
                <a:solidFill>
                  <a:srgbClr val="14110F"/>
                </a:solidFill>
                <a:latin typeface="Roboto"/>
              </a:rPr>
              <a:t>Simulation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833063"/>
            <a:ext cx="17806546" cy="6018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14110F"/>
                </a:solidFill>
                <a:latin typeface="Open Sans Light"/>
              </a:rPr>
              <a:t>It is known that the cost of acquiring a new customer is 5 times the cost of retaining an existing customer.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10F"/>
                </a:solidFill>
                <a:latin typeface="Open Sans Light"/>
              </a:rPr>
              <a:t>To make a simple calculation, I made a simple simulation.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14110F"/>
              </a:solidFill>
              <a:latin typeface="Open Sans Light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10F"/>
                </a:solidFill>
                <a:latin typeface="Open Sans Light"/>
              </a:rPr>
              <a:t>Create a customer retention program, for customers who are predicted to churn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14110F"/>
                </a:solidFill>
                <a:latin typeface="Open Sans Light"/>
              </a:rPr>
              <a:t>For example: Giving 1 Honda Beat (with the value of IDR 18.000.000) for customers who are predicted will Churn with 3 years contract agreement.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14110F"/>
                </a:solidFill>
                <a:latin typeface="Open Sans Light"/>
              </a:rPr>
              <a:t>Calculations are made that, to retain existing customers will cost IDR 18.000.000, but to acquire or lose 1 customer will cost IDR 90.000.000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14110F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8714" y="183132"/>
            <a:ext cx="17939286" cy="3125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Simulation without using Model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48714" y="3791313"/>
            <a:ext cx="12987877" cy="299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The total number of Customers in this Dataset is 10,000 people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20.4% of The total Customers are Churned (2040 people)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To do Rough Calculation, using the same simulation made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The Business Loss is 2040 * 5 * 18.000.000</a:t>
            </a:r>
          </a:p>
          <a:p>
            <a:pPr marL="1468120" lvl="2" indent="-489373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Which Equal to IDR 183 Billion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0D02A695-A337-4D41-8525-600F0C3E3364}"/>
              </a:ext>
            </a:extLst>
          </p:cNvPr>
          <p:cNvGrpSpPr/>
          <p:nvPr/>
        </p:nvGrpSpPr>
        <p:grpSpPr>
          <a:xfrm>
            <a:off x="16002000" y="8648700"/>
            <a:ext cx="1338355" cy="802651"/>
            <a:chOff x="0" y="0"/>
            <a:chExt cx="1784474" cy="1070201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76F704D9-6262-41C4-86CF-C34CFF559081}"/>
                </a:ext>
              </a:extLst>
            </p:cNvPr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A095C264-9FA3-402F-BBA1-E4C00B39707A}"/>
                  </a:ext>
                </a:extLst>
              </p:cNvPr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754F1"/>
              </a:solidFill>
            </p:spPr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63B0E2-FE58-4465-9BF4-6D6EA94EEAC5}"/>
                </a:ext>
              </a:extLst>
            </p:cNvPr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8D71DDB-E1B6-4F63-9AB4-4534D31A0E5D}"/>
                  </a:ext>
                </a:extLst>
              </p:cNvPr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06709" y="183132"/>
            <a:ext cx="16023296" cy="152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Simulation Using ML Model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67680"/>
            <a:ext cx="14410884" cy="5414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Base Random Forest Model have Recall Score of 0.97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Rough Calculations is made</a:t>
            </a:r>
          </a:p>
          <a:p>
            <a:pPr marL="2202178" lvl="3" indent="-550545">
              <a:lnSpc>
                <a:spcPts val="4759"/>
              </a:lnSpc>
              <a:buFont typeface="Arial"/>
              <a:buChar char="￭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97% of 2040 is 1978.8</a:t>
            </a:r>
          </a:p>
          <a:p>
            <a:pPr marL="2202178" lvl="3" indent="-550545">
              <a:lnSpc>
                <a:spcPts val="4759"/>
              </a:lnSpc>
              <a:buFont typeface="Arial"/>
              <a:buChar char="￭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This means the remaining Customers who are predicted Churn but remain stayed in the Business is 61.2 people</a:t>
            </a:r>
          </a:p>
          <a:p>
            <a:pPr marL="2202178" lvl="3" indent="-550545">
              <a:lnSpc>
                <a:spcPts val="4759"/>
              </a:lnSpc>
              <a:buFont typeface="Arial"/>
              <a:buChar char="￭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Round the total of Churn Customers into 61</a:t>
            </a:r>
          </a:p>
          <a:p>
            <a:pPr marL="2202178" lvl="3" indent="-550545">
              <a:lnSpc>
                <a:spcPts val="4759"/>
              </a:lnSpc>
              <a:buFont typeface="Arial"/>
              <a:buChar char="￭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Business Loss for this case is 61 * 5 * 18.000.000</a:t>
            </a:r>
          </a:p>
          <a:p>
            <a:pPr marL="2202180" lvl="3" indent="-550545">
              <a:lnSpc>
                <a:spcPts val="4759"/>
              </a:lnSpc>
              <a:buFont typeface="Arial"/>
              <a:buChar char="￭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IDR 5.490.000.000 which is significantly lower compared to Simulation without using ML Model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14141B55-0F93-4967-85C1-9F6CF68BB9F5}"/>
              </a:ext>
            </a:extLst>
          </p:cNvPr>
          <p:cNvGrpSpPr/>
          <p:nvPr/>
        </p:nvGrpSpPr>
        <p:grpSpPr>
          <a:xfrm>
            <a:off x="15991650" y="8801100"/>
            <a:ext cx="1338355" cy="802651"/>
            <a:chOff x="0" y="0"/>
            <a:chExt cx="1784474" cy="1070201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563A2E39-611B-4BAC-930B-49647653ADE6}"/>
                </a:ext>
              </a:extLst>
            </p:cNvPr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AFBB105C-2F1C-4246-AC22-F099E3F7B64F}"/>
                  </a:ext>
                </a:extLst>
              </p:cNvPr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754F1"/>
              </a:solidFill>
            </p:spPr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59919A-5401-4CB2-B1A9-BD8CFECCDEF5}"/>
                </a:ext>
              </a:extLst>
            </p:cNvPr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ABFCC13D-11B6-4AA0-A2A6-EA892C92CD28}"/>
                  </a:ext>
                </a:extLst>
              </p:cNvPr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06709" y="183132"/>
            <a:ext cx="16023296" cy="152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Simulation Using ML Model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67680"/>
            <a:ext cx="14410884" cy="5414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False Positive :  264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False Negative :  65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Total Business Loss = FP + FN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FP = 264 * 18.000.000 = IDR 4.752.000.000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FN = 65 * 5 * 18.000.000 = IDR 5.850.000.000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Total Business Loss is IDR 10.602.000.000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Which is significantly lower compared to Simulation without using Machine Learning Model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 Light"/>
            </a:endParaRP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3A18C245-C282-4C51-9C0D-E5440E296DF7}"/>
              </a:ext>
            </a:extLst>
          </p:cNvPr>
          <p:cNvGrpSpPr/>
          <p:nvPr/>
        </p:nvGrpSpPr>
        <p:grpSpPr>
          <a:xfrm>
            <a:off x="15991650" y="8724900"/>
            <a:ext cx="1338355" cy="802651"/>
            <a:chOff x="0" y="0"/>
            <a:chExt cx="1784474" cy="1070201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751524B5-AE5C-4898-992D-C6CE4076934A}"/>
                </a:ext>
              </a:extLst>
            </p:cNvPr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53D48C76-8F9D-4DF7-8730-862ACF7A970A}"/>
                  </a:ext>
                </a:extLst>
              </p:cNvPr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754F1"/>
              </a:solidFill>
            </p:spPr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C79D8D3-AA1A-4ED6-B562-AD0A4D51091D}"/>
                </a:ext>
              </a:extLst>
            </p:cNvPr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A0CDB3D-5BDF-4993-A94F-B1586AF71CDD}"/>
                  </a:ext>
                </a:extLst>
              </p:cNvPr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6888" y="260348"/>
            <a:ext cx="16023296" cy="152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Source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67680"/>
            <a:ext cx="14410884" cy="549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Open Sans Light"/>
              </a:rPr>
              <a:t>Dataset taken from: https://www.kaggle.com/santoshd3/bank-customers 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Open Sans Light"/>
              </a:rPr>
              <a:t>Reference:</a:t>
            </a:r>
          </a:p>
          <a:p>
            <a:pPr marL="914400" lvl="1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ID" sz="36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https://www.fpsc.com/the_cost_of_customer_churn.pdf</a:t>
            </a:r>
            <a:endParaRPr lang="en-ID" sz="3600" b="0" i="0" strike="noStrike" dirty="0">
              <a:effectLst/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marL="914400" lvl="1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ID" sz="36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https://www.investopedia.com/terms/c/credit_score.asp</a:t>
            </a:r>
            <a:endParaRPr lang="en-ID" sz="3600" b="0" i="0" strike="noStrike" dirty="0">
              <a:effectLst/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  <a:p>
            <a:pPr marL="914400" lvl="1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ID" sz="3600" dirty="0"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https://www.tigeranalytics.com/blog/addressing-customer-churn-in-banking/</a:t>
            </a:r>
          </a:p>
          <a:p>
            <a:pPr marL="914400" lvl="1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endParaRPr lang="en-ID" sz="3600" b="0" i="0" u="none" strike="noStrike" dirty="0">
              <a:effectLst/>
              <a:latin typeface="-apple-system"/>
            </a:endParaRP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endParaRPr lang="en-US" sz="3399" dirty="0">
              <a:solidFill>
                <a:srgbClr val="000000"/>
              </a:solidFill>
              <a:latin typeface="Open Sans Light"/>
            </a:endParaRP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3A18C245-C282-4C51-9C0D-E5440E296DF7}"/>
              </a:ext>
            </a:extLst>
          </p:cNvPr>
          <p:cNvGrpSpPr/>
          <p:nvPr/>
        </p:nvGrpSpPr>
        <p:grpSpPr>
          <a:xfrm>
            <a:off x="15991650" y="8724900"/>
            <a:ext cx="1338355" cy="802651"/>
            <a:chOff x="0" y="0"/>
            <a:chExt cx="1784474" cy="1070201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751524B5-AE5C-4898-992D-C6CE4076934A}"/>
                </a:ext>
              </a:extLst>
            </p:cNvPr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53D48C76-8F9D-4DF7-8730-862ACF7A970A}"/>
                  </a:ext>
                </a:extLst>
              </p:cNvPr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754F1"/>
              </a:solidFill>
            </p:spPr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C79D8D3-AA1A-4ED6-B562-AD0A4D51091D}"/>
                </a:ext>
              </a:extLst>
            </p:cNvPr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3A0CDB3D-5BDF-4993-A94F-B1586AF71CDD}"/>
                  </a:ext>
                </a:extLst>
              </p:cNvPr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val="462710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12" y="8870247"/>
            <a:ext cx="18278588" cy="1416753"/>
          </a:xfrm>
          <a:prstGeom prst="rect">
            <a:avLst/>
          </a:prstGeom>
          <a:solidFill>
            <a:srgbClr val="1754F1"/>
          </a:solidFill>
        </p:spPr>
      </p:sp>
      <p:sp>
        <p:nvSpPr>
          <p:cNvPr id="3" name="TextBox 3"/>
          <p:cNvSpPr txBox="1"/>
          <p:nvPr/>
        </p:nvSpPr>
        <p:spPr>
          <a:xfrm>
            <a:off x="3207679" y="183132"/>
            <a:ext cx="11872643" cy="152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Data Understanding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49314" y="2411251"/>
            <a:ext cx="8598784" cy="2732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Checking the Dataset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Checking Missing Values</a:t>
            </a:r>
          </a:p>
          <a:p>
            <a:pPr marL="1122680" lvl="1" indent="-561340">
              <a:lnSpc>
                <a:spcPts val="7280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Checking Outliers</a:t>
            </a: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9A10BE24-ABFF-4892-99B6-A9B16006C116}"/>
              </a:ext>
            </a:extLst>
          </p:cNvPr>
          <p:cNvGrpSpPr/>
          <p:nvPr/>
        </p:nvGrpSpPr>
        <p:grpSpPr>
          <a:xfrm>
            <a:off x="15925800" y="9177297"/>
            <a:ext cx="1338355" cy="802651"/>
            <a:chOff x="0" y="0"/>
            <a:chExt cx="1784474" cy="1070201"/>
          </a:xfrm>
        </p:grpSpPr>
        <p:grpSp>
          <p:nvGrpSpPr>
            <p:cNvPr id="6" name="Group 9">
              <a:extLst>
                <a:ext uri="{FF2B5EF4-FFF2-40B4-BE49-F238E27FC236}">
                  <a16:creationId xmlns:a16="http://schemas.microsoft.com/office/drawing/2014/main" id="{A3B149B3-9451-43C5-A5DC-23B5E0D8B4D4}"/>
                </a:ext>
              </a:extLst>
            </p:cNvPr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9" name="Freeform 10">
                <a:extLst>
                  <a:ext uri="{FF2B5EF4-FFF2-40B4-BE49-F238E27FC236}">
                    <a16:creationId xmlns:a16="http://schemas.microsoft.com/office/drawing/2014/main" id="{95A1820E-7D72-4C0B-BF9E-88EACDF54D4F}"/>
                  </a:ext>
                </a:extLst>
              </p:cNvPr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4110F"/>
              </a:solidFill>
            </p:spPr>
          </p:sp>
        </p:grpSp>
        <p:grpSp>
          <p:nvGrpSpPr>
            <p:cNvPr id="7" name="Group 11">
              <a:extLst>
                <a:ext uri="{FF2B5EF4-FFF2-40B4-BE49-F238E27FC236}">
                  <a16:creationId xmlns:a16="http://schemas.microsoft.com/office/drawing/2014/main" id="{7CA5A41D-9FF1-421E-B5E3-B3DF28761340}"/>
                </a:ext>
              </a:extLst>
            </p:cNvPr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8" name="Freeform 12">
                <a:extLst>
                  <a:ext uri="{FF2B5EF4-FFF2-40B4-BE49-F238E27FC236}">
                    <a16:creationId xmlns:a16="http://schemas.microsoft.com/office/drawing/2014/main" id="{0B9E91B3-5EF6-4203-8D4F-EC9115FA91C3}"/>
                  </a:ext>
                </a:extLst>
              </p:cNvPr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51993" y="2734355"/>
            <a:ext cx="6631828" cy="5870041"/>
            <a:chOff x="0" y="0"/>
            <a:chExt cx="2243359" cy="19856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3359" cy="1985668"/>
            </a:xfrm>
            <a:custGeom>
              <a:avLst/>
              <a:gdLst/>
              <a:ahLst/>
              <a:cxnLst/>
              <a:rect l="l" t="t" r="r" b="b"/>
              <a:pathLst>
                <a:path w="2243359" h="1985668">
                  <a:moveTo>
                    <a:pt x="2118899" y="1985668"/>
                  </a:moveTo>
                  <a:lnTo>
                    <a:pt x="124460" y="1985668"/>
                  </a:lnTo>
                  <a:cubicBezTo>
                    <a:pt x="55880" y="1985668"/>
                    <a:pt x="0" y="1929788"/>
                    <a:pt x="0" y="18612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18899" y="0"/>
                  </a:lnTo>
                  <a:cubicBezTo>
                    <a:pt x="2187479" y="0"/>
                    <a:pt x="2243359" y="55880"/>
                    <a:pt x="2243359" y="124460"/>
                  </a:cubicBezTo>
                  <a:lnTo>
                    <a:pt x="2243359" y="1861208"/>
                  </a:lnTo>
                  <a:cubicBezTo>
                    <a:pt x="2243359" y="1929788"/>
                    <a:pt x="2187479" y="1985668"/>
                    <a:pt x="2118899" y="198566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702623" y="3052401"/>
            <a:ext cx="5130569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640"/>
              </a:lnSpc>
              <a:spcBef>
                <a:spcPct val="0"/>
              </a:spcBef>
            </a:pPr>
            <a:r>
              <a:rPr lang="en-US" sz="2800" spc="56">
                <a:solidFill>
                  <a:srgbClr val="14110F"/>
                </a:solidFill>
                <a:latin typeface="Roboto"/>
              </a:rPr>
              <a:t>Numerical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704179" y="2734355"/>
            <a:ext cx="6631828" cy="5870041"/>
            <a:chOff x="0" y="0"/>
            <a:chExt cx="2243359" cy="19856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3359" cy="1985668"/>
            </a:xfrm>
            <a:custGeom>
              <a:avLst/>
              <a:gdLst/>
              <a:ahLst/>
              <a:cxnLst/>
              <a:rect l="l" t="t" r="r" b="b"/>
              <a:pathLst>
                <a:path w="2243359" h="1985668">
                  <a:moveTo>
                    <a:pt x="2118899" y="1985668"/>
                  </a:moveTo>
                  <a:lnTo>
                    <a:pt x="124460" y="1985668"/>
                  </a:lnTo>
                  <a:cubicBezTo>
                    <a:pt x="55880" y="1985668"/>
                    <a:pt x="0" y="1929788"/>
                    <a:pt x="0" y="18612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18899" y="0"/>
                  </a:lnTo>
                  <a:cubicBezTo>
                    <a:pt x="2187479" y="0"/>
                    <a:pt x="2243359" y="55880"/>
                    <a:pt x="2243359" y="124460"/>
                  </a:cubicBezTo>
                  <a:lnTo>
                    <a:pt x="2243359" y="1861208"/>
                  </a:lnTo>
                  <a:cubicBezTo>
                    <a:pt x="2243359" y="1929788"/>
                    <a:pt x="2187479" y="1985668"/>
                    <a:pt x="2118899" y="198566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454808" y="3052401"/>
            <a:ext cx="5130569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640"/>
              </a:lnSpc>
              <a:spcBef>
                <a:spcPct val="0"/>
              </a:spcBef>
            </a:pPr>
            <a:r>
              <a:rPr lang="en-US" sz="2800" spc="56">
                <a:solidFill>
                  <a:srgbClr val="14110F"/>
                </a:solidFill>
                <a:latin typeface="Roboto"/>
              </a:rPr>
              <a:t>Categorical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15790" y="183132"/>
            <a:ext cx="14020216" cy="152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14110F"/>
                </a:solidFill>
                <a:latin typeface="Open Sans Extra Bold"/>
              </a:rPr>
              <a:t>Variable Understanding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15790" y="3868805"/>
            <a:ext cx="3932837" cy="420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10F"/>
                </a:solidFill>
                <a:latin typeface="Open Sans Light"/>
              </a:rPr>
              <a:t>Row Number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10F"/>
                </a:solidFill>
                <a:latin typeface="Open Sans Light"/>
              </a:rPr>
              <a:t>CustomerID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10F"/>
                </a:solidFill>
                <a:latin typeface="Open Sans Light"/>
              </a:rPr>
              <a:t>Credit Score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10F"/>
                </a:solidFill>
                <a:latin typeface="Open Sans Light"/>
              </a:rPr>
              <a:t>Age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10F"/>
                </a:solidFill>
                <a:latin typeface="Open Sans Light"/>
              </a:rPr>
              <a:t>Tenure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10F"/>
                </a:solidFill>
                <a:latin typeface="Open Sans Light"/>
              </a:rPr>
              <a:t>Balance</a:t>
            </a:r>
          </a:p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10F"/>
                </a:solidFill>
                <a:latin typeface="Open Sans Light"/>
              </a:rPr>
              <a:t>Estimated Salary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54808" y="3868805"/>
            <a:ext cx="3876765" cy="420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14110F"/>
                </a:solidFill>
                <a:latin typeface="Open Sans Light"/>
              </a:rPr>
              <a:t>Surname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10F"/>
                </a:solidFill>
                <a:latin typeface="Open Sans Light"/>
              </a:rPr>
              <a:t>Gender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10F"/>
                </a:solidFill>
                <a:latin typeface="Open Sans Light"/>
              </a:rPr>
              <a:t>NumOfProducts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10F"/>
                </a:solidFill>
                <a:latin typeface="Open Sans Light"/>
              </a:rPr>
              <a:t>HasCrCard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10F"/>
                </a:solidFill>
                <a:latin typeface="Open Sans Light"/>
              </a:rPr>
              <a:t>IsActiveMember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10F"/>
                </a:solidFill>
                <a:latin typeface="Open Sans Light"/>
              </a:rPr>
              <a:t>Exited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14110F"/>
              </a:solidFill>
              <a:latin typeface="Open Sans Light"/>
            </a:endParaRPr>
          </a:p>
        </p:txBody>
      </p:sp>
      <p:grpSp>
        <p:nvGrpSpPr>
          <p:cNvPr id="11" name="Group 8">
            <a:extLst>
              <a:ext uri="{FF2B5EF4-FFF2-40B4-BE49-F238E27FC236}">
                <a16:creationId xmlns:a16="http://schemas.microsoft.com/office/drawing/2014/main" id="{51DBB639-8BC4-4B90-9D44-5F03AB1AC97C}"/>
              </a:ext>
            </a:extLst>
          </p:cNvPr>
          <p:cNvGrpSpPr/>
          <p:nvPr/>
        </p:nvGrpSpPr>
        <p:grpSpPr>
          <a:xfrm>
            <a:off x="15666828" y="9029700"/>
            <a:ext cx="1338355" cy="802651"/>
            <a:chOff x="0" y="0"/>
            <a:chExt cx="1784474" cy="1070201"/>
          </a:xfrm>
        </p:grpSpPr>
        <p:grpSp>
          <p:nvGrpSpPr>
            <p:cNvPr id="12" name="Group 9">
              <a:extLst>
                <a:ext uri="{FF2B5EF4-FFF2-40B4-BE49-F238E27FC236}">
                  <a16:creationId xmlns:a16="http://schemas.microsoft.com/office/drawing/2014/main" id="{706B344E-A13F-4E5A-B4E8-28148E02E6F2}"/>
                </a:ext>
              </a:extLst>
            </p:cNvPr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705FCD27-F07F-43A7-B090-63A485C4F8C4}"/>
                  </a:ext>
                </a:extLst>
              </p:cNvPr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4110F"/>
              </a:solidFill>
            </p:spPr>
          </p:sp>
        </p:grpSp>
        <p:grpSp>
          <p:nvGrpSpPr>
            <p:cNvPr id="13" name="Group 11">
              <a:extLst>
                <a:ext uri="{FF2B5EF4-FFF2-40B4-BE49-F238E27FC236}">
                  <a16:creationId xmlns:a16="http://schemas.microsoft.com/office/drawing/2014/main" id="{687C9801-11DF-4742-B9F7-A196DBB1D192}"/>
                </a:ext>
              </a:extLst>
            </p:cNvPr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D12E1DF6-548C-4816-82AB-7C25CCE381F3}"/>
                  </a:ext>
                </a:extLst>
              </p:cNvPr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AD115378-19D4-45D4-BB2E-17101356A979}"/>
              </a:ext>
            </a:extLst>
          </p:cNvPr>
          <p:cNvGrpSpPr/>
          <p:nvPr/>
        </p:nvGrpSpPr>
        <p:grpSpPr>
          <a:xfrm>
            <a:off x="15684666" y="9039552"/>
            <a:ext cx="1338355" cy="802651"/>
            <a:chOff x="0" y="0"/>
            <a:chExt cx="1784474" cy="1070201"/>
          </a:xfrm>
        </p:grpSpPr>
        <p:grpSp>
          <p:nvGrpSpPr>
            <p:cNvPr id="17" name="Group 3">
              <a:extLst>
                <a:ext uri="{FF2B5EF4-FFF2-40B4-BE49-F238E27FC236}">
                  <a16:creationId xmlns:a16="http://schemas.microsoft.com/office/drawing/2014/main" id="{743D78EC-08A8-44A0-9AB9-12619246002B}"/>
                </a:ext>
              </a:extLst>
            </p:cNvPr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20" name="Freeform 4">
                <a:extLst>
                  <a:ext uri="{FF2B5EF4-FFF2-40B4-BE49-F238E27FC236}">
                    <a16:creationId xmlns:a16="http://schemas.microsoft.com/office/drawing/2014/main" id="{763011B1-CF16-4615-A1CC-600D8155E407}"/>
                  </a:ext>
                </a:extLst>
              </p:cNvPr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754F1"/>
              </a:solidFill>
            </p:spPr>
          </p:sp>
        </p:grpSp>
        <p:grpSp>
          <p:nvGrpSpPr>
            <p:cNvPr id="18" name="Group 5">
              <a:extLst>
                <a:ext uri="{FF2B5EF4-FFF2-40B4-BE49-F238E27FC236}">
                  <a16:creationId xmlns:a16="http://schemas.microsoft.com/office/drawing/2014/main" id="{4BBC7E1D-8005-4725-821D-A668F8AE1547}"/>
                </a:ext>
              </a:extLst>
            </p:cNvPr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58EBB131-A003-42C7-A49E-57F7D44843D7}"/>
                  </a:ext>
                </a:extLst>
              </p:cNvPr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55649"/>
            <a:ext cx="1338355" cy="802651"/>
            <a:chOff x="0" y="0"/>
            <a:chExt cx="1784474" cy="107020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754F1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00800" y="174953"/>
            <a:ext cx="11675371" cy="989728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290786" y="80557"/>
            <a:ext cx="6974181" cy="105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>
                <a:solidFill>
                  <a:srgbClr val="000000"/>
                </a:solidFill>
                <a:latin typeface="Open Sans Extra Bold"/>
              </a:rPr>
              <a:t>Missing Value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137" y="1325363"/>
            <a:ext cx="5081767" cy="1188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There's no Missing Value Within this Dataset.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6F202AF3-1C56-4FD5-814D-0C447B919B0B}"/>
              </a:ext>
            </a:extLst>
          </p:cNvPr>
          <p:cNvSpPr/>
          <p:nvPr/>
        </p:nvSpPr>
        <p:spPr>
          <a:xfrm>
            <a:off x="10968280" y="322997"/>
            <a:ext cx="434993" cy="9601200"/>
          </a:xfrm>
          <a:prstGeom prst="lef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AFA45A81-4AD5-4FF3-BAA0-D382B81FB93B}"/>
              </a:ext>
            </a:extLst>
          </p:cNvPr>
          <p:cNvSpPr/>
          <p:nvPr/>
        </p:nvSpPr>
        <p:spPr>
          <a:xfrm>
            <a:off x="11432843" y="322996"/>
            <a:ext cx="434993" cy="9601200"/>
          </a:xfrm>
          <a:prstGeom prst="rightBracket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3284" y="1569633"/>
            <a:ext cx="17610843" cy="871736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71600" y="-21040"/>
            <a:ext cx="14630972" cy="1529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Outliers Using Box Plot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333352" y="8856975"/>
            <a:ext cx="1338355" cy="802651"/>
            <a:chOff x="0" y="0"/>
            <a:chExt cx="1784474" cy="1070201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754F1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9526" y="2042206"/>
            <a:ext cx="7836030" cy="783603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257800" y="183132"/>
            <a:ext cx="12764314" cy="1529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Open Sans Extra Bold"/>
              </a:rPr>
              <a:t>Outliers By Tabular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903918" y="2435204"/>
            <a:ext cx="7384082" cy="420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As we can see there are Outliers in Credit Score, Age, and Exited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For Exited, it can be said that the data obtained are not outliers because the Numbers in Exited variables are 0 and 1</a:t>
            </a:r>
          </a:p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 0: Stayed and 1: Churn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8DF25F4D-9F9D-4D01-947A-9B0D29512718}"/>
              </a:ext>
            </a:extLst>
          </p:cNvPr>
          <p:cNvGrpSpPr/>
          <p:nvPr/>
        </p:nvGrpSpPr>
        <p:grpSpPr>
          <a:xfrm>
            <a:off x="15544800" y="8648700"/>
            <a:ext cx="1338355" cy="802651"/>
            <a:chOff x="0" y="0"/>
            <a:chExt cx="1784474" cy="1070201"/>
          </a:xfrm>
        </p:grpSpPr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D80E1CD2-323C-4988-8C73-38438D997CBC}"/>
                </a:ext>
              </a:extLst>
            </p:cNvPr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9" name="Freeform 4">
                <a:extLst>
                  <a:ext uri="{FF2B5EF4-FFF2-40B4-BE49-F238E27FC236}">
                    <a16:creationId xmlns:a16="http://schemas.microsoft.com/office/drawing/2014/main" id="{C0126A77-5D7D-4331-8B08-9AE616B28C65}"/>
                  </a:ext>
                </a:extLst>
              </p:cNvPr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754F1"/>
              </a:solidFill>
            </p:spPr>
          </p:sp>
        </p:grpSp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D0CDA093-6B13-4AE7-A71F-CCA25F9B88E0}"/>
                </a:ext>
              </a:extLst>
            </p:cNvPr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C2565CB2-A4AB-424C-9605-95D1C9458445}"/>
                  </a:ext>
                </a:extLst>
              </p:cNvPr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13449" y="137553"/>
            <a:ext cx="10474551" cy="100118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0700" y="1441083"/>
            <a:ext cx="6940874" cy="779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Open Sans Extra Bold"/>
              </a:rPr>
              <a:t>Is the Data Balanced 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0700" y="2997021"/>
            <a:ext cx="7291574" cy="299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As we can see from the Pie chart, it is shown that the data is Imbalanced.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So in this Project I decide to use Machine Learning Classification on the Model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0C0A8B0B-77F6-4A85-BE71-82917D51CBD7}"/>
              </a:ext>
            </a:extLst>
          </p:cNvPr>
          <p:cNvGrpSpPr/>
          <p:nvPr/>
        </p:nvGrpSpPr>
        <p:grpSpPr>
          <a:xfrm>
            <a:off x="1028700" y="8455649"/>
            <a:ext cx="1338355" cy="802651"/>
            <a:chOff x="0" y="0"/>
            <a:chExt cx="1784474" cy="1070201"/>
          </a:xfrm>
        </p:grpSpPr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AFD28602-932D-4116-9F68-C08E7A3BDA48}"/>
                </a:ext>
              </a:extLst>
            </p:cNvPr>
            <p:cNvGrpSpPr/>
            <p:nvPr/>
          </p:nvGrpSpPr>
          <p:grpSpPr>
            <a:xfrm>
              <a:off x="0" y="0"/>
              <a:ext cx="1784474" cy="1070201"/>
              <a:chOff x="0" y="0"/>
              <a:chExt cx="865399" cy="518160"/>
            </a:xfrm>
          </p:grpSpPr>
          <p:sp>
            <p:nvSpPr>
              <p:cNvPr id="9" name="Freeform 4">
                <a:extLst>
                  <a:ext uri="{FF2B5EF4-FFF2-40B4-BE49-F238E27FC236}">
                    <a16:creationId xmlns:a16="http://schemas.microsoft.com/office/drawing/2014/main" id="{E20D335A-C204-4A0A-AE9C-E3904ED369E4}"/>
                  </a:ext>
                </a:extLst>
              </p:cNvPr>
              <p:cNvSpPr/>
              <p:nvPr/>
            </p:nvSpPr>
            <p:spPr>
              <a:xfrm>
                <a:off x="6350" y="6360"/>
                <a:ext cx="852699" cy="506284"/>
              </a:xfrm>
              <a:custGeom>
                <a:avLst/>
                <a:gdLst/>
                <a:ahLst/>
                <a:cxnLst/>
                <a:rect l="l" t="t" r="r" b="b"/>
                <a:pathLst>
                  <a:path w="852699" h="506284">
                    <a:moveTo>
                      <a:pt x="252730" y="0"/>
                    </a:moveTo>
                    <a:lnTo>
                      <a:pt x="599969" y="0"/>
                    </a:lnTo>
                    <a:cubicBezTo>
                      <a:pt x="739669" y="0"/>
                      <a:pt x="852699" y="113215"/>
                      <a:pt x="852699" y="253143"/>
                    </a:cubicBezTo>
                    <a:cubicBezTo>
                      <a:pt x="852699" y="393070"/>
                      <a:pt x="739669" y="506285"/>
                      <a:pt x="599969" y="506285"/>
                    </a:cubicBezTo>
                    <a:lnTo>
                      <a:pt x="252730" y="506285"/>
                    </a:lnTo>
                    <a:cubicBezTo>
                      <a:pt x="113030" y="506285"/>
                      <a:pt x="0" y="393070"/>
                      <a:pt x="0" y="253143"/>
                    </a:cubicBezTo>
                    <a:cubicBezTo>
                      <a:pt x="0" y="113215"/>
                      <a:pt x="113030" y="0"/>
                      <a:pt x="252730" y="0"/>
                    </a:cubicBezTo>
                    <a:close/>
                  </a:path>
                </a:pathLst>
              </a:custGeom>
              <a:solidFill>
                <a:srgbClr val="1754F1"/>
              </a:solidFill>
            </p:spPr>
          </p:sp>
        </p:grpSp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1E82CF9E-77EF-42D6-B664-A3595E21D4B5}"/>
                </a:ext>
              </a:extLst>
            </p:cNvPr>
            <p:cNvGrpSpPr/>
            <p:nvPr/>
          </p:nvGrpSpPr>
          <p:grpSpPr>
            <a:xfrm>
              <a:off x="393198" y="401024"/>
              <a:ext cx="998079" cy="315171"/>
              <a:chOff x="0" y="0"/>
              <a:chExt cx="1359375" cy="429260"/>
            </a:xfrm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856F6DF9-DE73-4AF2-AAEB-0D28CE3E7586}"/>
                  </a:ext>
                </a:extLst>
              </p:cNvPr>
              <p:cNvSpPr/>
              <p:nvPr/>
            </p:nvSpPr>
            <p:spPr>
              <a:xfrm>
                <a:off x="0" y="-5080"/>
                <a:ext cx="1359375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1359375" h="434340">
                    <a:moveTo>
                      <a:pt x="1341595" y="187960"/>
                    </a:moveTo>
                    <a:lnTo>
                      <a:pt x="1079975" y="11430"/>
                    </a:lnTo>
                    <a:cubicBezTo>
                      <a:pt x="1062195" y="0"/>
                      <a:pt x="1039335" y="3810"/>
                      <a:pt x="1026635" y="21590"/>
                    </a:cubicBezTo>
                    <a:cubicBezTo>
                      <a:pt x="1015205" y="39370"/>
                      <a:pt x="1019015" y="62230"/>
                      <a:pt x="1036795" y="74930"/>
                    </a:cubicBezTo>
                    <a:lnTo>
                      <a:pt x="1195545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195545" y="257810"/>
                    </a:lnTo>
                    <a:lnTo>
                      <a:pt x="1036795" y="364490"/>
                    </a:lnTo>
                    <a:cubicBezTo>
                      <a:pt x="1019015" y="375920"/>
                      <a:pt x="1015205" y="400050"/>
                      <a:pt x="1026635" y="417830"/>
                    </a:cubicBezTo>
                    <a:cubicBezTo>
                      <a:pt x="1034255" y="429260"/>
                      <a:pt x="1045685" y="434340"/>
                      <a:pt x="1058385" y="434340"/>
                    </a:cubicBezTo>
                    <a:cubicBezTo>
                      <a:pt x="1066005" y="434340"/>
                      <a:pt x="1073625" y="431800"/>
                      <a:pt x="1079975" y="427990"/>
                    </a:cubicBezTo>
                    <a:lnTo>
                      <a:pt x="1342865" y="251460"/>
                    </a:lnTo>
                    <a:cubicBezTo>
                      <a:pt x="1353025" y="243840"/>
                      <a:pt x="1359375" y="232410"/>
                      <a:pt x="1359375" y="219710"/>
                    </a:cubicBezTo>
                    <a:cubicBezTo>
                      <a:pt x="1359375" y="207010"/>
                      <a:pt x="1353025" y="195580"/>
                      <a:pt x="1341595" y="18796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1063</Words>
  <Application>Microsoft Office PowerPoint</Application>
  <PresentationFormat>Custom</PresentationFormat>
  <Paragraphs>174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Open Sans Light Bold</vt:lpstr>
      <vt:lpstr>Open Sans Extra Bold</vt:lpstr>
      <vt:lpstr>Open Sans</vt:lpstr>
      <vt:lpstr>Roboto Bold</vt:lpstr>
      <vt:lpstr>Calibri</vt:lpstr>
      <vt:lpstr>Open Sans Light</vt:lpstr>
      <vt:lpstr>-apple-system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Stop Start Continue</dc:title>
  <cp:lastModifiedBy>Kevin Ou</cp:lastModifiedBy>
  <cp:revision>7</cp:revision>
  <dcterms:created xsi:type="dcterms:W3CDTF">2006-08-16T00:00:00Z</dcterms:created>
  <dcterms:modified xsi:type="dcterms:W3CDTF">2021-06-30T10:59:16Z</dcterms:modified>
  <dc:identifier>DAEiwiwi834</dc:identifier>
</cp:coreProperties>
</file>